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70000" contrast="-7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11/4/2018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1196752"/>
            <a:ext cx="7498080" cy="1143000"/>
          </a:xfrm>
        </p:spPr>
        <p:txBody>
          <a:bodyPr>
            <a:normAutofit/>
          </a:bodyPr>
          <a:lstStyle/>
          <a:p>
            <a:r>
              <a:rPr lang="pl-PL" sz="4800" i="1" dirty="0" smtClean="0"/>
              <a:t>Silniki prądu przemiennego</a:t>
            </a:r>
            <a:endParaRPr lang="pl-PL" sz="4800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3648" y="5661248"/>
            <a:ext cx="7498080" cy="541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Sterowanie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400" dirty="0" smtClean="0"/>
              <a:t>Zmiana szybkości obrotowej silnika:</a:t>
            </a:r>
          </a:p>
          <a:p>
            <a:r>
              <a:rPr lang="pl-PL" sz="2400" dirty="0" smtClean="0"/>
              <a:t>zmiana liczby par biegunów (silniki dwubiegowe)</a:t>
            </a:r>
          </a:p>
          <a:p>
            <a:r>
              <a:rPr lang="pl-PL" sz="2400" dirty="0" smtClean="0"/>
              <a:t>zmiana częstotliwości (dla zachowania momentu napędowego należy też zmieniać napięcie zasilania)</a:t>
            </a:r>
          </a:p>
          <a:p>
            <a:r>
              <a:rPr lang="pl-PL" sz="2400" dirty="0" smtClean="0"/>
              <a:t>zmiana poślizgu:</a:t>
            </a:r>
          </a:p>
          <a:p>
            <a:pPr lvl="1"/>
            <a:r>
              <a:rPr lang="pl-PL" sz="2000" dirty="0" smtClean="0"/>
              <a:t> zmiana napięcia na stojanie (moment zmienia się    </a:t>
            </a:r>
            <a:br>
              <a:rPr lang="pl-PL" sz="2000" dirty="0" smtClean="0"/>
            </a:br>
            <a:r>
              <a:rPr lang="pl-PL" sz="2000" dirty="0" smtClean="0"/>
              <a:t> proporcjonalnie do kwadratu napięcia)</a:t>
            </a:r>
          </a:p>
          <a:p>
            <a:pPr lvl="1"/>
            <a:r>
              <a:rPr lang="pl-PL" sz="2000" dirty="0" smtClean="0"/>
              <a:t>regulacja wirnika – włączenie rezystorów do uzwojeń</a:t>
            </a:r>
          </a:p>
          <a:p>
            <a:r>
              <a:rPr lang="pl-PL" sz="2400" dirty="0" smtClean="0"/>
              <a:t>rozruch silnika dużej mocy – przełączanie gwiazda-trójkąt (zmniejszanie obciążenia sieci przy rozruchu)</a:t>
            </a:r>
          </a:p>
          <a:p>
            <a:r>
              <a:rPr lang="pl-PL" sz="2400" dirty="0" smtClean="0"/>
              <a:t>wirniki </a:t>
            </a:r>
            <a:r>
              <a:rPr lang="pl-PL" sz="2400" dirty="0" err="1" smtClean="0"/>
              <a:t>dwuklatkowe</a:t>
            </a:r>
            <a:r>
              <a:rPr lang="pl-PL" sz="2400" dirty="0" smtClean="0"/>
              <a:t> i </a:t>
            </a:r>
            <a:r>
              <a:rPr lang="pl-PL" sz="2400" dirty="0" err="1" smtClean="0"/>
              <a:t>głebokożłobkowe</a:t>
            </a:r>
            <a:r>
              <a:rPr lang="pl-PL" sz="2400" dirty="0" smtClean="0"/>
              <a:t> – zjawisko wypierania prądu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Charakterystyki mechaniczne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Przy zmianie napięcia na stojanie (</a:t>
            </a:r>
            <a:r>
              <a:rPr lang="pl-PL" dirty="0" err="1" smtClean="0"/>
              <a:t>softstart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Przy zmianie rezystancji uzwojeń wirnika</a:t>
            </a:r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268760"/>
            <a:ext cx="449057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429000"/>
            <a:ext cx="352300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Charakterystyki mechaniczne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endParaRPr lang="pl-PL" sz="2400" dirty="0" smtClean="0"/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dirty="0" smtClean="0"/>
              <a:t>Proporcjonalne zmiany napięcia i częstotliwości;</a:t>
            </a:r>
          </a:p>
          <a:p>
            <a:pPr algn="ctr">
              <a:buNone/>
            </a:pPr>
            <a:r>
              <a:rPr lang="pl-PL" sz="2400" dirty="0" smtClean="0"/>
              <a:t>(namagnesowanie silnika zależy od ilorazu U/f)</a:t>
            </a:r>
            <a:endParaRPr lang="pl-PL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12776"/>
            <a:ext cx="47491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Silniki synchroniczne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3648" y="1052736"/>
            <a:ext cx="7498080" cy="4861520"/>
          </a:xfrm>
        </p:spPr>
        <p:txBody>
          <a:bodyPr>
            <a:normAutofit/>
          </a:bodyPr>
          <a:lstStyle/>
          <a:p>
            <a:r>
              <a:rPr lang="pl-PL" sz="2400" dirty="0" smtClean="0"/>
              <a:t>podobna zasada działania i budowa</a:t>
            </a:r>
          </a:p>
          <a:p>
            <a:r>
              <a:rPr lang="pl-PL" sz="2400" dirty="0" smtClean="0"/>
              <a:t>trójfazowe uzwojenie stojana, wirujące pole magnetyczne</a:t>
            </a:r>
          </a:p>
          <a:p>
            <a:r>
              <a:rPr lang="pl-PL" sz="2400" dirty="0" smtClean="0"/>
              <a:t>wirnik z nawiniętym uzwojeniem, zasilanym ze źródła prądu stałego lub przemiennego</a:t>
            </a:r>
          </a:p>
          <a:p>
            <a:pPr lvl="1"/>
            <a:r>
              <a:rPr lang="pl-PL" sz="2000" dirty="0" smtClean="0"/>
              <a:t>wirnik cylindryczny</a:t>
            </a:r>
          </a:p>
          <a:p>
            <a:pPr lvl="1"/>
            <a:r>
              <a:rPr lang="pl-PL" sz="2000" dirty="0" smtClean="0"/>
              <a:t>wirnik z biegunami jawnymi (siły odśrodkowe!)</a:t>
            </a:r>
          </a:p>
          <a:p>
            <a:pPr lvl="1"/>
            <a:r>
              <a:rPr lang="pl-PL" sz="2000" dirty="0" smtClean="0"/>
              <a:t>wirnik z magnesami trwałymi</a:t>
            </a:r>
            <a:endParaRPr lang="pl-PL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293096"/>
            <a:ext cx="22860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293096"/>
            <a:ext cx="22860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0005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Działanie silnika synchronicznego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Autofit/>
          </a:bodyPr>
          <a:lstStyle/>
          <a:p>
            <a:r>
              <a:rPr lang="pl-PL" sz="2400" dirty="0" smtClean="0"/>
              <a:t>nieobciążony namagnesowany wirnik wiruje synchronicznie z „osią” pola magnetycznego</a:t>
            </a:r>
          </a:p>
          <a:p>
            <a:r>
              <a:rPr lang="pl-PL" sz="2400" dirty="0" smtClean="0"/>
              <a:t>siły w kierunkach promieniowych – zerowy moment obrotowy</a:t>
            </a:r>
          </a:p>
          <a:p>
            <a:r>
              <a:rPr lang="pl-PL" sz="2400" dirty="0" smtClean="0"/>
              <a:t>przyłożony moment hamujący nieznacznie opóźnia wirnik względem wirującego pola (w silnikach asynchronicznych zwiększał poślizg) – powstaje moment mechaniczny przeciwdziałający hamującemu</a:t>
            </a:r>
          </a:p>
          <a:p>
            <a:r>
              <a:rPr lang="pl-PL" sz="2400" dirty="0" smtClean="0"/>
              <a:t>zbyt duży moment hamujący (kąt między polem a wirnikiem powyżej 90°) spowoduje wypadnięcie z synchronizmu i zatrzymanie silnika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Sterowanie silnikiem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/>
              <a:t>Silnik synchroniczny nie potrafi samoczynnie ruszać!</a:t>
            </a:r>
          </a:p>
          <a:p>
            <a:pPr>
              <a:buNone/>
            </a:pPr>
            <a:r>
              <a:rPr lang="pl-PL" sz="2400" dirty="0" smtClean="0"/>
              <a:t>Możliwości rozruchu:</a:t>
            </a:r>
          </a:p>
          <a:p>
            <a:r>
              <a:rPr lang="pl-PL" sz="2400" dirty="0" smtClean="0"/>
              <a:t>dodatkowa maszyna</a:t>
            </a:r>
          </a:p>
          <a:p>
            <a:r>
              <a:rPr lang="pl-PL" sz="2400" dirty="0" smtClean="0"/>
              <a:t>zwieranie uzwojeń wirnika (rozruch jak asynchroniczny)</a:t>
            </a:r>
          </a:p>
          <a:p>
            <a:r>
              <a:rPr lang="pl-PL" sz="2400" dirty="0" smtClean="0"/>
              <a:t>przemiennik częstotliwości (falownik)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Silniki </a:t>
            </a:r>
            <a:r>
              <a:rPr lang="pl-PL" dirty="0" err="1" smtClean="0"/>
              <a:t>reluktancyjne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Silniki synchroniczne bez uzwojenia wirnika. Wirnik jest asymetryczny magnetycznie, dąży do takiego położenia względem stojana, przy którym reluktancja byłaby jak najmniejsza.</a:t>
            </a:r>
          </a:p>
          <a:p>
            <a:pPr>
              <a:buNone/>
            </a:pPr>
            <a:r>
              <a:rPr lang="pl-PL" dirty="0" smtClean="0"/>
              <a:t>+ konstrukcja prostsza niż inne synchroniczne</a:t>
            </a:r>
          </a:p>
          <a:p>
            <a:pPr>
              <a:buNone/>
            </a:pPr>
            <a:r>
              <a:rPr lang="pl-PL" dirty="0" smtClean="0"/>
              <a:t>+ niezawodność, niepotrzebna konserwacja</a:t>
            </a:r>
          </a:p>
          <a:p>
            <a:pPr>
              <a:buNone/>
            </a:pPr>
            <a:r>
              <a:rPr lang="pl-PL" dirty="0" smtClean="0"/>
              <a:t>+ brak obwodu wzbudzenia</a:t>
            </a:r>
          </a:p>
          <a:p>
            <a:pPr>
              <a:buNone/>
            </a:pPr>
            <a:r>
              <a:rPr lang="pl-PL" dirty="0" smtClean="0"/>
              <a:t>+ zastosowanie wirników klatkowych zwiększa moment rozruchowy</a:t>
            </a:r>
          </a:p>
          <a:p>
            <a:r>
              <a:rPr lang="pl-PL" dirty="0" smtClean="0"/>
              <a:t>mniejszy moment siły – mała wydajność (w przemyśle</a:t>
            </a:r>
          </a:p>
          <a:p>
            <a:r>
              <a:rPr lang="pl-PL" dirty="0" smtClean="0"/>
              <a:t>stosowane do 15kW)</a:t>
            </a:r>
          </a:p>
          <a:p>
            <a:r>
              <a:rPr lang="pl-PL" dirty="0" smtClean="0"/>
              <a:t>drgania i hałas spowodowane asymetrią wirnika</a:t>
            </a:r>
          </a:p>
          <a:p>
            <a:r>
              <a:rPr lang="pl-PL" dirty="0" smtClean="0"/>
              <a:t>stosunkowo duża moc bierna w obwodzie zasilania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Silniki </a:t>
            </a:r>
            <a:r>
              <a:rPr lang="pl-PL" dirty="0" err="1" smtClean="0"/>
              <a:t>reluktancyjne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pl-PL" sz="2400" dirty="0" smtClean="0"/>
              <a:t>Stosowane są głównie w napędach wielozadaniowych, kiedy prędkość każdej osi musi być dokładnie taka sama i gdzie użyty pojedynczy silnik z napędem mechanicznym do poszczególnej osi byłby trudny do realizacji lub zbyt kosztowny.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Silniki histerezowe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000" dirty="0" smtClean="0"/>
              <a:t>Wewnątrz stojana o wielofazowym uzwojeniu umieszcza się wirnik wykonany z ferromagnetycznego tworzywa.</a:t>
            </a:r>
          </a:p>
          <a:p>
            <a:pPr>
              <a:buNone/>
            </a:pPr>
            <a:r>
              <a:rPr lang="pl-PL" sz="2000" dirty="0" smtClean="0"/>
              <a:t>Wirnik ten zaczyna obracać się w kierunku działania pola wirującego wytworzonego przez prąd przepływający w uzwojeniach stojana.</a:t>
            </a:r>
          </a:p>
          <a:p>
            <a:pPr>
              <a:buNone/>
            </a:pPr>
            <a:r>
              <a:rPr lang="pl-PL" sz="2000" b="1" dirty="0" smtClean="0"/>
              <a:t>Moment obrotowy wirnika będzie się składał z dwóch </a:t>
            </a:r>
            <a:r>
              <a:rPr lang="pl-PL" sz="2000" dirty="0" smtClean="0"/>
              <a:t>składowych:</a:t>
            </a:r>
          </a:p>
          <a:p>
            <a:r>
              <a:rPr lang="pl-PL" sz="2000" b="1" dirty="0" smtClean="0"/>
              <a:t>momentu asynchronicznego powstającego na skutek </a:t>
            </a:r>
            <a:r>
              <a:rPr lang="pl-PL" sz="2000" dirty="0" smtClean="0"/>
              <a:t>wzajemnego oddziaływania wirującego pola silnika i strumienia wywołanego prądami wirowymi wirnika</a:t>
            </a:r>
          </a:p>
          <a:p>
            <a:r>
              <a:rPr lang="pl-PL" sz="2000" dirty="0" smtClean="0"/>
              <a:t>- tzw. </a:t>
            </a:r>
            <a:r>
              <a:rPr lang="pl-PL" sz="2000" b="1" dirty="0" smtClean="0"/>
              <a:t>momentu histerezowego</a:t>
            </a:r>
          </a:p>
          <a:p>
            <a:pPr>
              <a:buNone/>
            </a:pPr>
            <a:r>
              <a:rPr lang="pl-PL" sz="2000" dirty="0" smtClean="0"/>
              <a:t>Wynaleziony w roku 1900 przez </a:t>
            </a:r>
            <a:r>
              <a:rPr lang="pl-PL" sz="2000" dirty="0" err="1" smtClean="0"/>
              <a:t>Steinmetza</a:t>
            </a:r>
            <a:r>
              <a:rPr lang="pl-PL" sz="2000" dirty="0" smtClean="0"/>
              <a:t> był używany prawie wyłącznie jako silnik pracujący praktycznie bez obciążenia (napędy zegarów elektrycznych, przekaźników czasowych itp.). Sprawność ich wynosiła 0,1 do 0,5%. Obecnie przy mocach przekraczających nawet 500[W] uzyskuje się sprawność ponad 50%.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Silniki histerezowe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Autofit/>
          </a:bodyPr>
          <a:lstStyle/>
          <a:p>
            <a:r>
              <a:rPr lang="pl-PL" sz="1800" dirty="0" smtClean="0"/>
              <a:t>Samoczynny rozruch, łatwe wchodzenie w synchronizm,</a:t>
            </a:r>
          </a:p>
          <a:p>
            <a:r>
              <a:rPr lang="pl-PL" sz="1800" dirty="0" smtClean="0"/>
              <a:t>na skutek współdziałania momentów asynchronicznego i histerezowego silniki pracują stabilnie również przy przeciążeniach, przechodząc z charakterystyki synchronicznej na asynchroniczną,</a:t>
            </a:r>
          </a:p>
          <a:p>
            <a:r>
              <a:rPr lang="pl-PL" sz="1800" dirty="0" smtClean="0"/>
              <a:t>moment rozruchowy jest przeważnie większy od maksymalnego, dzięki czemu silnik charakteryzuje się bardzo korzystną elektromechaniczną stałą czasową,</a:t>
            </a:r>
          </a:p>
          <a:p>
            <a:r>
              <a:rPr lang="pl-PL" sz="1800" dirty="0" smtClean="0"/>
              <a:t>prąd pobierany z sieci w czasie rozruchu, biegu jałowego i obciążenia znamionowego zmienia się nieznacznie, co pogarsza sprawność silników nieobciążonych, ale wpływa korzystnie na stałą czasową i na system zasilający,</a:t>
            </a:r>
          </a:p>
          <a:p>
            <a:r>
              <a:rPr lang="pl-PL" sz="1800" dirty="0" smtClean="0"/>
              <a:t>silnik ten nie ma żadnych styków ruchomych</a:t>
            </a:r>
          </a:p>
          <a:p>
            <a:r>
              <a:rPr lang="pl-PL" sz="1800" dirty="0" smtClean="0"/>
              <a:t>przy mocy mniejszej od 150 [W] i podwyższonych częstotliwościach zasilania do wartości 400 [Hz] stosunek ciężaru do mocy jest korzystniejszy niż w innych typach silników o stałej prędkości obrotowej,</a:t>
            </a:r>
          </a:p>
          <a:p>
            <a:r>
              <a:rPr lang="pl-PL" sz="1800" dirty="0" smtClean="0"/>
              <a:t>na skutek dużego prądu magnesującego współczynnik mocy jest mały i wynosi od 0,2 do 0,6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Podział maszyn prądu przemiennego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Asynchroniczne</a:t>
            </a:r>
          </a:p>
          <a:p>
            <a:r>
              <a:rPr lang="pl-PL" i="1" dirty="0" smtClean="0"/>
              <a:t> indukcyjne</a:t>
            </a:r>
          </a:p>
          <a:p>
            <a:r>
              <a:rPr lang="pl-PL" i="1" dirty="0" smtClean="0"/>
              <a:t> komutatorowe jedno- i wielofazowe</a:t>
            </a:r>
          </a:p>
          <a:p>
            <a:pPr>
              <a:buNone/>
            </a:pPr>
            <a:r>
              <a:rPr lang="pl-PL" dirty="0" smtClean="0"/>
              <a:t>Synchroniczne</a:t>
            </a:r>
          </a:p>
          <a:p>
            <a:r>
              <a:rPr lang="pl-PL" i="1" dirty="0" smtClean="0"/>
              <a:t> ze wzbudzeniem</a:t>
            </a:r>
          </a:p>
          <a:p>
            <a:r>
              <a:rPr lang="pl-PL" i="1" dirty="0" smtClean="0"/>
              <a:t> </a:t>
            </a:r>
            <a:r>
              <a:rPr lang="pl-PL" i="1" dirty="0" err="1" smtClean="0"/>
              <a:t>reluktancyjne</a:t>
            </a:r>
            <a:endParaRPr lang="pl-PL" i="1" dirty="0" smtClean="0"/>
          </a:p>
          <a:p>
            <a:r>
              <a:rPr lang="pl-PL" i="1" dirty="0" smtClean="0"/>
              <a:t> histerezowe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Silniki komutatorowe prądu przemiennego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Maszyny komutatorowe prądu przemiennego umożliwiają:</a:t>
            </a:r>
          </a:p>
          <a:p>
            <a:r>
              <a:rPr lang="pl-PL" dirty="0" smtClean="0"/>
              <a:t>ekonomiczną i płynną regulację prędkości obrotowej w szerokich granicach;</a:t>
            </a:r>
          </a:p>
          <a:p>
            <a:r>
              <a:rPr lang="pl-PL" dirty="0" smtClean="0"/>
              <a:t>dogodną regulację współczynnika mocy.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Powszechnie stosowane do napędu sprzętu gospodarstwa domowego, elektronarzędzi i w trakcji elektrycznej.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silników komutatorowych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3648" y="1340768"/>
            <a:ext cx="7498080" cy="4861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/>
              <a:t>Jednofazowe</a:t>
            </a:r>
          </a:p>
          <a:p>
            <a:r>
              <a:rPr lang="pl-PL" sz="2400" dirty="0" smtClean="0"/>
              <a:t>silniki szeregowe (uniwersalne);</a:t>
            </a:r>
          </a:p>
          <a:p>
            <a:r>
              <a:rPr lang="pl-PL" sz="2400" dirty="0" smtClean="0"/>
              <a:t>silniki bocznikowe;</a:t>
            </a:r>
          </a:p>
          <a:p>
            <a:r>
              <a:rPr lang="pl-PL" sz="2400" dirty="0" smtClean="0"/>
              <a:t>silniki repulsyjne (silnik Thomsona i silnik </a:t>
            </a:r>
            <a:r>
              <a:rPr lang="pl-PL" sz="2400" dirty="0" err="1" smtClean="0"/>
              <a:t>Deriego</a:t>
            </a:r>
            <a:r>
              <a:rPr lang="pl-PL" sz="2400" dirty="0" smtClean="0"/>
              <a:t>).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Trójfazowe</a:t>
            </a:r>
          </a:p>
          <a:p>
            <a:r>
              <a:rPr lang="pl-PL" sz="2400" dirty="0" smtClean="0"/>
              <a:t>silnik </a:t>
            </a:r>
            <a:r>
              <a:rPr lang="pl-PL" sz="2400" dirty="0" err="1" smtClean="0"/>
              <a:t>Schragego-Richtera</a:t>
            </a:r>
            <a:r>
              <a:rPr lang="pl-PL" sz="2400" dirty="0" smtClean="0"/>
              <a:t>;</a:t>
            </a:r>
          </a:p>
          <a:p>
            <a:r>
              <a:rPr lang="pl-PL" sz="2400" dirty="0" smtClean="0"/>
              <a:t>silniki trójfazowe bocznikowe;</a:t>
            </a:r>
          </a:p>
          <a:p>
            <a:r>
              <a:rPr lang="pl-PL" sz="2400" dirty="0" smtClean="0"/>
              <a:t>silniki trójfazowe szeregowe.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Silniki drogie, wymagające specjalistycznej obsługi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 uniwersalny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l-PL" sz="2000" dirty="0" smtClean="0"/>
              <a:t>Uzwojenie stojana połączone w szereg z uzwojeniem wirnika.</a:t>
            </a:r>
          </a:p>
          <a:p>
            <a:pPr>
              <a:spcBef>
                <a:spcPts val="0"/>
              </a:spcBef>
              <a:buNone/>
            </a:pPr>
            <a:r>
              <a:rPr lang="pl-PL" sz="2000" dirty="0" smtClean="0"/>
              <a:t>Zmiana kierunku prądu w tworniku następuje równocześnie ze zmianą kierunku strumienia (połączenie szeregowe), a zatem kierunek wirowania pozostaje stały.</a:t>
            </a:r>
          </a:p>
          <a:p>
            <a:pPr>
              <a:spcBef>
                <a:spcPts val="0"/>
              </a:spcBef>
              <a:buNone/>
            </a:pPr>
            <a:r>
              <a:rPr lang="pl-PL" sz="2000" dirty="0" smtClean="0"/>
              <a:t>Silniki wysokoobrotowe, o dużym momencie rozruchowym</a:t>
            </a:r>
          </a:p>
          <a:p>
            <a:pPr>
              <a:spcBef>
                <a:spcPts val="0"/>
              </a:spcBef>
              <a:buNone/>
            </a:pPr>
            <a:r>
              <a:rPr lang="pl-PL" sz="2000" dirty="0" smtClean="0"/>
              <a:t>Regulacja prędkości przez włączenie szeregowego opornika.</a:t>
            </a:r>
          </a:p>
          <a:p>
            <a:pPr>
              <a:spcBef>
                <a:spcPts val="0"/>
              </a:spcBef>
              <a:buNone/>
            </a:pPr>
            <a:r>
              <a:rPr lang="pl-PL" sz="2000" dirty="0" smtClean="0"/>
              <a:t>Rozruch przez włączenie do sieci.</a:t>
            </a:r>
          </a:p>
          <a:p>
            <a:pPr>
              <a:spcBef>
                <a:spcPts val="0"/>
              </a:spcBef>
              <a:buNone/>
            </a:pPr>
            <a:r>
              <a:rPr lang="pl-PL" sz="2000" dirty="0" smtClean="0"/>
              <a:t>Niebezpieczeństwo rozbiegnięcia się przy pracy jałowej.</a:t>
            </a:r>
            <a:endParaRPr lang="pl-PL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005064"/>
            <a:ext cx="3600400" cy="245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 repulsyjny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Uzwojenie wirnika zwarte szczotkami.</a:t>
            </a:r>
          </a:p>
          <a:p>
            <a:pPr>
              <a:buNone/>
            </a:pPr>
            <a:r>
              <a:rPr lang="pl-PL" dirty="0" smtClean="0"/>
              <a:t>Przy pewnym położeniu szczotek </a:t>
            </a:r>
            <a:br>
              <a:rPr lang="pl-PL" dirty="0" smtClean="0"/>
            </a:br>
            <a:r>
              <a:rPr lang="pl-PL" dirty="0" smtClean="0"/>
              <a:t>moment jest równy zeru.</a:t>
            </a:r>
          </a:p>
          <a:p>
            <a:pPr>
              <a:buNone/>
            </a:pPr>
            <a:r>
              <a:rPr lang="pl-PL" dirty="0" smtClean="0"/>
              <a:t>Maksymalny moment obrotowy przy kącie α = 80°.</a:t>
            </a:r>
          </a:p>
          <a:p>
            <a:pPr>
              <a:buNone/>
            </a:pPr>
            <a:r>
              <a:rPr lang="pl-PL" dirty="0" smtClean="0"/>
              <a:t>Rozruch, regulacja prędkości, zmiana kierunku wirowania sterowana przesunięciem szczotek (silnik wiruje w kierunku przeciwnym do przesunięcia szczotek).</a:t>
            </a:r>
          </a:p>
          <a:p>
            <a:pPr>
              <a:buNone/>
            </a:pPr>
            <a:r>
              <a:rPr lang="pl-PL" dirty="0" smtClean="0"/>
              <a:t>Mechanicznie podobny do silnika szeregowego </a:t>
            </a:r>
            <a:br>
              <a:rPr lang="pl-PL" dirty="0" smtClean="0"/>
            </a:br>
            <a:r>
              <a:rPr lang="pl-PL" dirty="0" smtClean="0"/>
              <a:t>prądu stałego.</a:t>
            </a:r>
          </a:p>
          <a:p>
            <a:r>
              <a:rPr lang="pl-PL" sz="2900" dirty="0" smtClean="0"/>
              <a:t>znaczny moment rozruchowy,</a:t>
            </a:r>
          </a:p>
          <a:p>
            <a:r>
              <a:rPr lang="pl-PL" sz="2900" dirty="0" smtClean="0"/>
              <a:t>zależność prędkości od obciążenia,</a:t>
            </a:r>
          </a:p>
          <a:p>
            <a:r>
              <a:rPr lang="pl-PL" sz="2900" dirty="0" smtClean="0"/>
              <a:t>możliwość rozbiegania się,</a:t>
            </a:r>
          </a:p>
          <a:p>
            <a:r>
              <a:rPr lang="pl-PL" sz="2900" dirty="0" smtClean="0"/>
              <a:t>łatwy i łagodny rozruch oraz regulacja prędkości </a:t>
            </a:r>
            <a:br>
              <a:rPr lang="pl-PL" sz="2900" dirty="0" smtClean="0"/>
            </a:br>
            <a:r>
              <a:rPr lang="pl-PL" sz="2900" dirty="0" smtClean="0"/>
              <a:t>w granicach 30+120% obrotów synchronicznych,</a:t>
            </a:r>
          </a:p>
          <a:p>
            <a:r>
              <a:rPr lang="pl-PL" sz="2900" dirty="0" smtClean="0"/>
              <a:t>znaczny koszt</a:t>
            </a:r>
            <a:endParaRPr lang="pl-PL" sz="29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548680"/>
            <a:ext cx="2919329" cy="151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356992"/>
            <a:ext cx="1905000" cy="3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 trójfazowy szeregowy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 smtClean="0"/>
              <a:t>Uzwojenia stojana i wirnika połączone w szereg przez szczotki komutatora (przy dużych mocach przez transformator).</a:t>
            </a:r>
          </a:p>
          <a:p>
            <a:pPr>
              <a:buNone/>
            </a:pPr>
            <a:r>
              <a:rPr lang="pl-PL" dirty="0" smtClean="0"/>
              <a:t>Wirnik jak w maszynie prądu stałego.</a:t>
            </a:r>
          </a:p>
          <a:p>
            <a:pPr>
              <a:buNone/>
            </a:pPr>
            <a:r>
              <a:rPr lang="pl-PL" dirty="0" smtClean="0"/>
              <a:t>Trzy zespoły szczotek, odpowiednio dla każdej pary biegunów. Zespolony wspólny układ szczotek może być przesuwany po obwodzie komutatora.</a:t>
            </a:r>
          </a:p>
          <a:p>
            <a:pPr>
              <a:buNone/>
            </a:pPr>
            <a:r>
              <a:rPr lang="pl-PL" dirty="0" smtClean="0"/>
              <a:t>Moment obrotowy: </a:t>
            </a:r>
          </a:p>
          <a:p>
            <a:pPr>
              <a:buNone/>
            </a:pPr>
            <a:r>
              <a:rPr lang="pl-PL" dirty="0" smtClean="0"/>
              <a:t>Tendencja do rozbiegania się przy </a:t>
            </a:r>
            <a:br>
              <a:rPr lang="pl-PL" dirty="0" smtClean="0"/>
            </a:br>
            <a:r>
              <a:rPr lang="pl-PL" dirty="0" smtClean="0"/>
              <a:t>małym obciążeniu (redukcja </a:t>
            </a:r>
            <a:br>
              <a:rPr lang="pl-PL" dirty="0" smtClean="0"/>
            </a:br>
            <a:r>
              <a:rPr lang="pl-PL" dirty="0" smtClean="0"/>
              <a:t>przez obniżanie napięcia).</a:t>
            </a:r>
          </a:p>
          <a:p>
            <a:pPr>
              <a:buNone/>
            </a:pPr>
            <a:r>
              <a:rPr lang="pl-PL" dirty="0" smtClean="0"/>
              <a:t>Rozruch przez podłączenie do sieci </a:t>
            </a:r>
            <a:br>
              <a:rPr lang="pl-PL" dirty="0" smtClean="0"/>
            </a:br>
            <a:r>
              <a:rPr lang="pl-PL" dirty="0" smtClean="0"/>
              <a:t>przy biegu jałowym (α = 0) oraz </a:t>
            </a:r>
            <a:br>
              <a:rPr lang="pl-PL" dirty="0" smtClean="0"/>
            </a:br>
            <a:r>
              <a:rPr lang="pl-PL" dirty="0" smtClean="0"/>
              <a:t>przesunięcie szczotek.</a:t>
            </a:r>
          </a:p>
          <a:p>
            <a:pPr>
              <a:buNone/>
            </a:pPr>
            <a:r>
              <a:rPr lang="pl-PL" dirty="0" smtClean="0"/>
              <a:t>Zmiana kierunku przez zamianę dwóch </a:t>
            </a:r>
            <a:br>
              <a:rPr lang="pl-PL" dirty="0" smtClean="0"/>
            </a:br>
            <a:r>
              <a:rPr lang="pl-PL" dirty="0" smtClean="0"/>
              <a:t>dowolnych przewodów zasilania </a:t>
            </a:r>
            <a:br>
              <a:rPr lang="pl-PL" dirty="0" smtClean="0"/>
            </a:br>
            <a:r>
              <a:rPr lang="pl-PL" dirty="0" smtClean="0"/>
              <a:t>i przesunięcie szczotek w odwrotnym </a:t>
            </a:r>
            <a:br>
              <a:rPr lang="pl-PL" dirty="0" smtClean="0"/>
            </a:br>
            <a:r>
              <a:rPr lang="pl-PL" dirty="0" smtClean="0"/>
              <a:t>kierunku).</a:t>
            </a:r>
          </a:p>
          <a:p>
            <a:pPr>
              <a:buNone/>
            </a:pPr>
            <a:r>
              <a:rPr lang="pl-PL" dirty="0" smtClean="0"/>
              <a:t>Wykorzystywane w układach napędowych </a:t>
            </a:r>
            <a:br>
              <a:rPr lang="pl-PL" dirty="0" smtClean="0"/>
            </a:br>
            <a:r>
              <a:rPr lang="pl-PL" dirty="0" smtClean="0"/>
              <a:t>o dużym początkowym momencie rozruchowym</a:t>
            </a:r>
            <a:endParaRPr lang="pl-P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924944"/>
            <a:ext cx="243085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708920"/>
            <a:ext cx="19716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 trójfazowy bocznikowy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/>
              <a:t>Silnik zasilany od strony stojana:</a:t>
            </a:r>
          </a:p>
          <a:p>
            <a:pPr>
              <a:buNone/>
            </a:pPr>
            <a:r>
              <a:rPr lang="pl-PL" sz="2400" dirty="0" smtClean="0"/>
              <a:t>Stojan wykonany jak w silniku indukcyjnym trójfazowym (uzwojenie w żłobkach).</a:t>
            </a:r>
          </a:p>
          <a:p>
            <a:pPr>
              <a:buNone/>
            </a:pPr>
            <a:r>
              <a:rPr lang="pl-PL" sz="2400" dirty="0" smtClean="0"/>
              <a:t>Wirnik jak w maszynie prądu stałego.</a:t>
            </a:r>
          </a:p>
          <a:p>
            <a:pPr>
              <a:buNone/>
            </a:pPr>
            <a:r>
              <a:rPr lang="pl-PL" sz="2400" dirty="0" smtClean="0"/>
              <a:t>Układ trzech szczotek </a:t>
            </a:r>
            <a:br>
              <a:rPr lang="pl-PL" sz="2400" dirty="0" smtClean="0"/>
            </a:br>
            <a:r>
              <a:rPr lang="pl-PL" sz="2400" dirty="0" smtClean="0"/>
              <a:t>połączony z suwakiem transformatora.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Nastawianie prędkości obrotowej przez  </a:t>
            </a:r>
          </a:p>
          <a:p>
            <a:pPr>
              <a:buNone/>
            </a:pPr>
            <a:r>
              <a:rPr lang="pl-PL" sz="2400" dirty="0" smtClean="0"/>
              <a:t>zmianę napięcia na transformatorze lub</a:t>
            </a:r>
          </a:p>
          <a:p>
            <a:pPr>
              <a:buNone/>
            </a:pPr>
            <a:r>
              <a:rPr lang="pl-PL" sz="2400" dirty="0" smtClean="0"/>
              <a:t>przesuwanie szczotek na komutatorze.</a:t>
            </a:r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Moce silników nie przekraczają 150kW.</a:t>
            </a:r>
            <a:endParaRPr lang="pl-PL" sz="24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492896"/>
            <a:ext cx="237626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 </a:t>
            </a:r>
            <a:r>
              <a:rPr lang="pl-PL" dirty="0" err="1" smtClean="0"/>
              <a:t>Schrage-Richtera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dirty="0" smtClean="0"/>
              <a:t>Silnik bocznikowy zasilany od strony wirnika:</a:t>
            </a:r>
          </a:p>
          <a:p>
            <a:pPr>
              <a:buNone/>
            </a:pPr>
            <a:r>
              <a:rPr lang="pl-PL" sz="1600" dirty="0" smtClean="0"/>
              <a:t>Wirnik zasilany napięciem trójfazowym za pośrednictwem pierścieni ślizgowych. (uzwojenie W1 w żłobkach wirnika, wytwarza wirujące pole magnetyczne).</a:t>
            </a:r>
          </a:p>
          <a:p>
            <a:pPr>
              <a:buNone/>
            </a:pPr>
            <a:r>
              <a:rPr lang="pl-PL" sz="1600" dirty="0" smtClean="0"/>
              <a:t>Uzwojenie W2 połączone z działkami komutatora na wale maszyny.</a:t>
            </a:r>
          </a:p>
          <a:p>
            <a:pPr>
              <a:buNone/>
            </a:pPr>
            <a:r>
              <a:rPr lang="pl-PL" sz="1600" dirty="0" smtClean="0"/>
              <a:t>Uzwojenie W3 w żłobkach rdzenia stojana – trzy symetrycznie rozmieszczone części połączone ze szczotkami współpracującymi z komutatorem.</a:t>
            </a:r>
          </a:p>
          <a:p>
            <a:pPr>
              <a:buNone/>
            </a:pPr>
            <a:r>
              <a:rPr lang="pl-PL" sz="1600" dirty="0" smtClean="0"/>
              <a:t>Pole wirujące W1 przecina pręty pozostałych </a:t>
            </a:r>
            <a:br>
              <a:rPr lang="pl-PL" sz="1600" dirty="0" smtClean="0"/>
            </a:br>
            <a:r>
              <a:rPr lang="pl-PL" sz="1600" dirty="0" smtClean="0"/>
              <a:t>uzwojeń, indukując SEM.</a:t>
            </a:r>
          </a:p>
          <a:p>
            <a:pPr>
              <a:buNone/>
            </a:pPr>
            <a:r>
              <a:rPr lang="pl-PL" sz="1600" dirty="0" smtClean="0"/>
              <a:t>To powoduje przepływ prądu przez W3 </a:t>
            </a:r>
            <a:br>
              <a:rPr lang="pl-PL" sz="1600" dirty="0" smtClean="0"/>
            </a:br>
            <a:r>
              <a:rPr lang="pl-PL" sz="1600" dirty="0" smtClean="0"/>
              <a:t>zamknięte komutatorem i W2</a:t>
            </a:r>
            <a:br>
              <a:rPr lang="pl-PL" sz="1600" dirty="0" smtClean="0"/>
            </a:br>
            <a:r>
              <a:rPr lang="pl-PL" sz="1600" dirty="0" smtClean="0"/>
              <a:t> (indukowanie pola magnetycznego jak w</a:t>
            </a:r>
            <a:br>
              <a:rPr lang="pl-PL" sz="1600" dirty="0" smtClean="0"/>
            </a:br>
            <a:r>
              <a:rPr lang="pl-PL" sz="1600" dirty="0" smtClean="0"/>
              <a:t> silniku</a:t>
            </a:r>
          </a:p>
          <a:p>
            <a:pPr>
              <a:buNone/>
            </a:pPr>
            <a:r>
              <a:rPr lang="pl-PL" sz="1600" dirty="0" smtClean="0"/>
              <a:t>indukcyjnym).</a:t>
            </a:r>
          </a:p>
          <a:p>
            <a:pPr>
              <a:buNone/>
            </a:pPr>
            <a:r>
              <a:rPr lang="pl-PL" sz="1600" dirty="0" smtClean="0"/>
              <a:t>Rozruch przez przesunięcie szczotek </a:t>
            </a:r>
            <a:br>
              <a:rPr lang="pl-PL" sz="1600" dirty="0" smtClean="0"/>
            </a:br>
            <a:r>
              <a:rPr lang="pl-PL" sz="1600" dirty="0" smtClean="0"/>
              <a:t>(przy większej mocy konieczne z</a:t>
            </a:r>
            <a:br>
              <a:rPr lang="pl-PL" sz="1600" dirty="0" smtClean="0"/>
            </a:br>
            <a:r>
              <a:rPr lang="pl-PL" sz="1600" dirty="0" err="1" smtClean="0"/>
              <a:t>mniejszenie</a:t>
            </a:r>
            <a:r>
              <a:rPr lang="pl-PL" sz="1600" dirty="0" smtClean="0"/>
              <a:t> napięcia).</a:t>
            </a:r>
          </a:p>
          <a:p>
            <a:pPr>
              <a:buNone/>
            </a:pPr>
            <a:r>
              <a:rPr lang="pl-PL" sz="1600" dirty="0" smtClean="0"/>
              <a:t>Regulacja prędkości łatwa, przez przesuwanie</a:t>
            </a:r>
          </a:p>
          <a:p>
            <a:pPr>
              <a:buNone/>
            </a:pPr>
            <a:r>
              <a:rPr lang="pl-PL" sz="1600" dirty="0" smtClean="0"/>
              <a:t>szczotek (50-140% prędkości synchronicznej)</a:t>
            </a:r>
            <a:endParaRPr lang="pl-PL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501008"/>
            <a:ext cx="3104469" cy="203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Silniki indukcyjne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r>
              <a:rPr lang="pl-PL" sz="2400" i="1" dirty="0" smtClean="0"/>
              <a:t>uzwojenie pierwotne połączone z siecią zasilającą (zwykle stojan) – poszczególne fazy umieszczone w żłobkach</a:t>
            </a:r>
          </a:p>
          <a:p>
            <a:r>
              <a:rPr lang="pl-PL" sz="2400" i="1" dirty="0" smtClean="0"/>
              <a:t>uzwojenie wtórne zwarte podczas pracy</a:t>
            </a:r>
          </a:p>
          <a:p>
            <a:r>
              <a:rPr lang="pl-PL" sz="2400" i="1" dirty="0" smtClean="0"/>
              <a:t>uzwojenia fazowe i rdzeń stojana indukują wirujące pole magnetyczne; prędkość wirowania n</a:t>
            </a:r>
            <a:r>
              <a:rPr lang="pl-PL" sz="2400" i="1" baseline="-25000" dirty="0" smtClean="0"/>
              <a:t>0</a:t>
            </a:r>
            <a:r>
              <a:rPr lang="pl-PL" sz="2400" i="1" dirty="0" smtClean="0"/>
              <a:t> zależy od częstotliwości napięcia zasilającego f oraz liczby par biegunów uzwojenia p</a:t>
            </a:r>
          </a:p>
          <a:p>
            <a:endParaRPr lang="pl-PL" sz="2400" i="1" dirty="0" smtClean="0"/>
          </a:p>
          <a:p>
            <a:pPr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Dla  f = 50Hz:</a:t>
            </a:r>
          </a:p>
          <a:p>
            <a:pPr>
              <a:buNone/>
            </a:pPr>
            <a:endParaRPr lang="pl-PL" sz="2400" i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03648" y="5661248"/>
          <a:ext cx="7200807" cy="74168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584178"/>
                <a:gridCol w="1080120"/>
                <a:gridCol w="1080120"/>
                <a:gridCol w="1056121"/>
                <a:gridCol w="1200134"/>
                <a:gridCol w="1200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pl-PL" sz="18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pl-PL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[obr</a:t>
                      </a:r>
                      <a:r>
                        <a:rPr kumimoji="0"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/min]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3000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1500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1000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750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500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600075" cy="371475"/>
          </a:xfrm>
          <a:prstGeom prst="rect">
            <a:avLst/>
          </a:prstGeom>
          <a:noFill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600075" cy="371475"/>
          </a:xfrm>
          <a:prstGeom prst="rect">
            <a:avLst/>
          </a:prstGeo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600075" cy="371475"/>
          </a:xfrm>
          <a:prstGeom prst="rect">
            <a:avLst/>
          </a:prstGeom>
          <a:noFill/>
        </p:spPr>
      </p:pic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600075" cy="371475"/>
          </a:xfrm>
          <a:prstGeom prst="rect">
            <a:avLst/>
          </a:prstGeom>
          <a:noFill/>
        </p:spPr>
      </p:pic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293095"/>
            <a:ext cx="1872208" cy="1012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Pole magnetyczne przy zasilaniu sinusoidalnym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l-PL" sz="2400" dirty="0" smtClean="0"/>
          </a:p>
          <a:p>
            <a:pPr algn="r">
              <a:buNone/>
            </a:pPr>
            <a:r>
              <a:rPr lang="pl-PL" sz="2400" dirty="0" smtClean="0"/>
              <a:t>1 faza – zmienne pole</a:t>
            </a:r>
          </a:p>
          <a:p>
            <a:pPr algn="r">
              <a:buNone/>
            </a:pPr>
            <a:r>
              <a:rPr lang="pl-PL" sz="2400" dirty="0" smtClean="0"/>
              <a:t>magnetyczne</a:t>
            </a:r>
          </a:p>
          <a:p>
            <a:pPr algn="r">
              <a:buNone/>
            </a:pPr>
            <a:endParaRPr lang="pl-PL" sz="2400" dirty="0" smtClean="0"/>
          </a:p>
          <a:p>
            <a:pPr algn="r">
              <a:buNone/>
            </a:pPr>
            <a:endParaRPr lang="pl-PL" sz="2400" dirty="0" smtClean="0"/>
          </a:p>
          <a:p>
            <a:pPr algn="r">
              <a:buNone/>
            </a:pPr>
            <a:endParaRPr lang="pl-PL" sz="2400" dirty="0" smtClean="0"/>
          </a:p>
          <a:p>
            <a:pPr algn="r">
              <a:buNone/>
            </a:pPr>
            <a:r>
              <a:rPr lang="pl-PL" sz="2400" dirty="0" smtClean="0"/>
              <a:t>2 fazy – 2 pola</a:t>
            </a:r>
          </a:p>
          <a:p>
            <a:pPr algn="r">
              <a:buNone/>
            </a:pPr>
            <a:r>
              <a:rPr lang="pl-PL" sz="2400" dirty="0" smtClean="0"/>
              <a:t>przesunięte o 120°</a:t>
            </a:r>
          </a:p>
          <a:p>
            <a:pPr algn="r">
              <a:buNone/>
            </a:pPr>
            <a:r>
              <a:rPr lang="pl-PL" sz="2400" dirty="0" smtClean="0"/>
              <a:t>(pole niesymetryczne)</a:t>
            </a:r>
            <a:endParaRPr lang="pl-PL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468999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717032"/>
            <a:ext cx="4752528" cy="213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Wirujące pole magnetyczne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sz="2400" dirty="0" smtClean="0"/>
          </a:p>
          <a:p>
            <a:r>
              <a:rPr lang="pl-PL" sz="2400" dirty="0" smtClean="0"/>
              <a:t>3 fazy – pola wszystkich faz (przesunięte co 120°) tworzą symetryczne wirujące pole magnetyczne</a:t>
            </a:r>
          </a:p>
          <a:p>
            <a:r>
              <a:rPr lang="pl-PL" sz="2400" dirty="0" smtClean="0"/>
              <a:t>Amplituda pola 1,5 razy większa od amplitudy jednej ze składowych</a:t>
            </a:r>
            <a:endParaRPr lang="pl-PL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412776"/>
            <a:ext cx="4752528" cy="2170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Uzwojenie silników indukcyjnych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r>
              <a:rPr lang="pl-PL" sz="2400" dirty="0" smtClean="0"/>
              <a:t>maszyny trójfazowe – 3 pasma uzwojenia pierwotnego</a:t>
            </a:r>
          </a:p>
          <a:p>
            <a:pPr>
              <a:buNone/>
            </a:pPr>
            <a:r>
              <a:rPr lang="pl-PL" sz="2400" dirty="0" smtClean="0"/>
              <a:t>   (gwiazda lub trójkąt)</a:t>
            </a:r>
          </a:p>
          <a:p>
            <a:r>
              <a:rPr lang="pl-PL" sz="2400" dirty="0" smtClean="0"/>
              <a:t>maszyny jednofazowe (do kilku </a:t>
            </a:r>
            <a:r>
              <a:rPr lang="pl-PL" sz="2400" dirty="0" err="1" smtClean="0"/>
              <a:t>kW</a:t>
            </a:r>
            <a:r>
              <a:rPr lang="pl-PL" sz="2400" dirty="0" smtClean="0"/>
              <a:t>) - układy uzwojeń (zwykle dwufazowe) z przesunięciem fazowym prądu (zasilanie jednej fazy uzwojenia przez kondensator lub dodatkowe uzwojenie zwarte)</a:t>
            </a:r>
          </a:p>
          <a:p>
            <a:endParaRPr lang="pl-PL" sz="2400" dirty="0" smtClean="0"/>
          </a:p>
          <a:p>
            <a:endParaRPr lang="pl-PL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077072"/>
            <a:ext cx="13716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933056"/>
            <a:ext cx="24574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Wirnik klatkowy i pierścieniowy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r>
              <a:rPr lang="pl-PL" sz="2400" dirty="0" smtClean="0"/>
              <a:t>wirnik klatkowy (</a:t>
            </a:r>
            <a:r>
              <a:rPr lang="pl-PL" sz="2400" dirty="0" err="1" smtClean="0"/>
              <a:t>squirrel</a:t>
            </a:r>
            <a:r>
              <a:rPr lang="pl-PL" sz="2400" dirty="0" smtClean="0"/>
              <a:t> </a:t>
            </a:r>
            <a:r>
              <a:rPr lang="pl-PL" sz="2400" dirty="0" err="1" smtClean="0"/>
              <a:t>cage</a:t>
            </a:r>
            <a:r>
              <a:rPr lang="pl-PL" sz="2400" dirty="0" smtClean="0"/>
              <a:t> rotor) – brak styków mechanicznych </a:t>
            </a:r>
          </a:p>
          <a:p>
            <a:r>
              <a:rPr lang="pl-PL" sz="2400" dirty="0" smtClean="0"/>
              <a:t>wirnik pierścieniowy – uzwojenia prowadzone w podłużnych żłobkach, zwarte lub wyprowadzone przez pierścienie ślizgowe</a:t>
            </a:r>
          </a:p>
          <a:p>
            <a:endParaRPr lang="pl-PL" sz="2400" dirty="0" smtClean="0"/>
          </a:p>
          <a:p>
            <a:endParaRPr lang="pl-PL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429000"/>
            <a:ext cx="4616177" cy="321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Wirnik klatkowy i pierścieniowy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2600" dirty="0" smtClean="0"/>
              <a:t>Strumień magnetyczny przecina pręt klatki wirnika. Wywołuje to przepływ prądu wzbudzenia Iw w klatce wirnika, co spowoduje powstanie siły F</a:t>
            </a:r>
            <a:endParaRPr lang="pl-PL" sz="2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4"/>
            <a:ext cx="557009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Indukcja magnetyczna w prętach klatki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>
            <a:noAutofit/>
          </a:bodyPr>
          <a:lstStyle/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Następny biegun ma przeciwną polaryzację, powoduje to zmianę kierunku przepływu prądu. Ponieważ kierunek pola magnetycznego także się zmienia, kierunek działania siły F nie ulega zmianie.</a:t>
            </a:r>
          </a:p>
          <a:p>
            <a:r>
              <a:rPr lang="pl-PL" sz="2400" dirty="0" smtClean="0"/>
              <a:t>Siła elektromotoryczna w uzwojeniach wirnika powstaje gdy wirnik obraca się z prędkością inną niż prędkość wirowania pola magnetycznego (poślizg 2-4% przy obciążeniu znamionowym, bez obciążenia &lt;1%).</a:t>
            </a:r>
            <a:endParaRPr lang="pl-PL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484784"/>
            <a:ext cx="609358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444</TotalTime>
  <Words>1171</Words>
  <Application>Microsoft Office PowerPoint</Application>
  <PresentationFormat>Pokaz na ekranie (4:3)</PresentationFormat>
  <Paragraphs>209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Solstice</vt:lpstr>
      <vt:lpstr>Silniki prądu przemiennego</vt:lpstr>
      <vt:lpstr>Podział maszyn prądu przemiennego</vt:lpstr>
      <vt:lpstr>Silniki indukcyjne</vt:lpstr>
      <vt:lpstr>Pole magnetyczne przy zasilaniu sinusoidalnym</vt:lpstr>
      <vt:lpstr>Wirujące pole magnetyczne</vt:lpstr>
      <vt:lpstr>Uzwojenie silników indukcyjnych</vt:lpstr>
      <vt:lpstr>Wirnik klatkowy i pierścieniowy</vt:lpstr>
      <vt:lpstr>Wirnik klatkowy i pierścieniowy</vt:lpstr>
      <vt:lpstr>Indukcja magnetyczna w prętach klatki</vt:lpstr>
      <vt:lpstr>Sterowanie</vt:lpstr>
      <vt:lpstr>Charakterystyki mechaniczne</vt:lpstr>
      <vt:lpstr>Charakterystyki mechaniczne</vt:lpstr>
      <vt:lpstr>Silniki synchroniczne</vt:lpstr>
      <vt:lpstr>Działanie silnika synchronicznego</vt:lpstr>
      <vt:lpstr>Sterowanie silnikiem</vt:lpstr>
      <vt:lpstr>Silniki reluktancyjne</vt:lpstr>
      <vt:lpstr>Silniki reluktancyjne</vt:lpstr>
      <vt:lpstr>Silniki histerezowe</vt:lpstr>
      <vt:lpstr>Silniki histerezowe</vt:lpstr>
      <vt:lpstr>Silniki komutatorowe prądu przemiennego</vt:lpstr>
      <vt:lpstr>Rodzaje silników komutatorowych</vt:lpstr>
      <vt:lpstr>Silnik uniwersalny</vt:lpstr>
      <vt:lpstr>Silnik repulsyjny</vt:lpstr>
      <vt:lpstr>Silnik trójfazowy szeregowy</vt:lpstr>
      <vt:lpstr>Silnik trójfazowy bocznikowy</vt:lpstr>
      <vt:lpstr>Silnik Schrage-Richtera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Pieta</dc:creator>
  <cp:lastModifiedBy>Pieta</cp:lastModifiedBy>
  <cp:revision>90</cp:revision>
  <dcterms:created xsi:type="dcterms:W3CDTF">2018-05-20T15:53:15Z</dcterms:created>
  <dcterms:modified xsi:type="dcterms:W3CDTF">2018-11-04T17:32:54Z</dcterms:modified>
</cp:coreProperties>
</file>